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brief walk through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brief walk through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brief walk through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7200"/>
            </a:lvl1pPr>
            <a:lvl2pPr rtl="0">
              <a:spcBef>
                <a:spcPts val="0"/>
              </a:spcBef>
              <a:buSzPct val="100000"/>
              <a:defRPr sz="7200"/>
            </a:lvl2pPr>
            <a:lvl3pPr rtl="0">
              <a:spcBef>
                <a:spcPts val="0"/>
              </a:spcBef>
              <a:buSzPct val="100000"/>
              <a:defRPr sz="7200"/>
            </a:lvl3pPr>
            <a:lvl4pPr rtl="0">
              <a:spcBef>
                <a:spcPts val="0"/>
              </a:spcBef>
              <a:buSzPct val="100000"/>
              <a:defRPr sz="7200"/>
            </a:lvl4pPr>
            <a:lvl5pPr rtl="0">
              <a:spcBef>
                <a:spcPts val="0"/>
              </a:spcBef>
              <a:buSzPct val="100000"/>
              <a:defRPr sz="7200"/>
            </a:lvl5pPr>
            <a:lvl6pPr rtl="0">
              <a:spcBef>
                <a:spcPts val="0"/>
              </a:spcBef>
              <a:buSzPct val="100000"/>
              <a:defRPr sz="7200"/>
            </a:lvl6pPr>
            <a:lvl7pPr rtl="0">
              <a:spcBef>
                <a:spcPts val="0"/>
              </a:spcBef>
              <a:buSzPct val="100000"/>
              <a:defRPr sz="7200"/>
            </a:lvl7pPr>
            <a:lvl8pPr rtl="0">
              <a:spcBef>
                <a:spcPts val="0"/>
              </a:spcBef>
              <a:buSzPct val="100000"/>
              <a:defRPr sz="7200"/>
            </a:lvl8pPr>
            <a:lvl9pPr rtl="0"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hape 69"/>
          <p:cNvCxnSpPr/>
          <p:nvPr/>
        </p:nvCxnSpPr>
        <p:spPr>
          <a:xfrm>
            <a:off x="419425" y="1154194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Shape 70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417950"/>
            <a:ext cx="3999899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832400" y="1417950"/>
            <a:ext cx="3999899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hape 78"/>
          <p:cNvCxnSpPr/>
          <p:nvPr/>
        </p:nvCxnSpPr>
        <p:spPr>
          <a:xfrm>
            <a:off x="411043" y="1417772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Shape 7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640350"/>
            <a:ext cx="2807999" cy="292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defRPr sz="4200"/>
            </a:lvl1pPr>
            <a:lvl2pPr rtl="0">
              <a:spcBef>
                <a:spcPts val="0"/>
              </a:spcBef>
              <a:buSzPct val="100000"/>
              <a:defRPr sz="4200"/>
            </a:lvl2pPr>
            <a:lvl3pPr rtl="0">
              <a:spcBef>
                <a:spcPts val="0"/>
              </a:spcBef>
              <a:buSzPct val="100000"/>
              <a:defRPr sz="4200"/>
            </a:lvl3pPr>
            <a:lvl4pPr rtl="0">
              <a:spcBef>
                <a:spcPts val="0"/>
              </a:spcBef>
              <a:buSzPct val="100000"/>
              <a:defRPr sz="4200"/>
            </a:lvl4pPr>
            <a:lvl5pPr rtl="0">
              <a:spcBef>
                <a:spcPts val="0"/>
              </a:spcBef>
              <a:buSzPct val="100000"/>
              <a:defRPr sz="4200"/>
            </a:lvl5pPr>
            <a:lvl6pPr rtl="0">
              <a:spcBef>
                <a:spcPts val="0"/>
              </a:spcBef>
              <a:buSzPct val="100000"/>
              <a:defRPr sz="4200"/>
            </a:lvl6pPr>
            <a:lvl7pPr rtl="0">
              <a:spcBef>
                <a:spcPts val="0"/>
              </a:spcBef>
              <a:buSzPct val="100000"/>
              <a:defRPr sz="4200"/>
            </a:lvl7pPr>
            <a:lvl8pPr rtl="0">
              <a:spcBef>
                <a:spcPts val="0"/>
              </a:spcBef>
              <a:buSzPct val="100000"/>
              <a:defRPr sz="4200"/>
            </a:lvl8pPr>
            <a:lvl9pPr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4572000" y="-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9" name="Shape 8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Shape 90"/>
          <p:cNvSpPr txBox="1"/>
          <p:nvPr>
            <p:ph type="title"/>
          </p:nvPr>
        </p:nvSpPr>
        <p:spPr>
          <a:xfrm>
            <a:off x="265500" y="1084625"/>
            <a:ext cx="4045199" cy="1707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200"/>
            </a:lvl1pPr>
            <a:lvl2pPr rtl="0" algn="ctr">
              <a:spcBef>
                <a:spcPts val="0"/>
              </a:spcBef>
              <a:buSzPct val="100000"/>
              <a:defRPr sz="4200"/>
            </a:lvl2pPr>
            <a:lvl3pPr rtl="0" algn="ctr">
              <a:spcBef>
                <a:spcPts val="0"/>
              </a:spcBef>
              <a:buSzPct val="100000"/>
              <a:defRPr sz="4200"/>
            </a:lvl3pPr>
            <a:lvl4pPr rtl="0" algn="ctr">
              <a:spcBef>
                <a:spcPts val="0"/>
              </a:spcBef>
              <a:buSzPct val="100000"/>
              <a:defRPr sz="4200"/>
            </a:lvl4pPr>
            <a:lvl5pPr rtl="0" algn="ctr">
              <a:spcBef>
                <a:spcPts val="0"/>
              </a:spcBef>
              <a:buSzPct val="100000"/>
              <a:defRPr sz="4200"/>
            </a:lvl5pPr>
            <a:lvl6pPr rtl="0" algn="ctr">
              <a:spcBef>
                <a:spcPts val="0"/>
              </a:spcBef>
              <a:buSzPct val="100000"/>
              <a:defRPr sz="4200"/>
            </a:lvl6pPr>
            <a:lvl7pPr rtl="0" algn="ctr">
              <a:spcBef>
                <a:spcPts val="0"/>
              </a:spcBef>
              <a:buSzPct val="100000"/>
              <a:defRPr sz="4200"/>
            </a:lvl7pPr>
            <a:lvl8pPr rtl="0" algn="ctr">
              <a:spcBef>
                <a:spcPts val="0"/>
              </a:spcBef>
              <a:buSzPct val="100000"/>
              <a:defRPr sz="4200"/>
            </a:lvl8pPr>
            <a:lvl9pPr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265500" y="2845200"/>
            <a:ext cx="4045199" cy="1421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>
            <p:ph type="title"/>
          </p:nvPr>
        </p:nvSpPr>
        <p:spPr>
          <a:xfrm>
            <a:off x="586725" y="1353787"/>
            <a:ext cx="79706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rt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586725" y="2968387"/>
            <a:ext cx="79706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3" name="Shape 53"/>
          <p:cNvCxnSpPr/>
          <p:nvPr/>
        </p:nvCxnSpPr>
        <p:spPr>
          <a:xfrm>
            <a:off x="733218" y="2235350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" name="Shape 54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1000"/>
              </a:spcBef>
              <a:buSzPct val="100000"/>
              <a:defRPr sz="4800"/>
            </a:lvl1pPr>
            <a:lvl2pPr rtl="0">
              <a:spcBef>
                <a:spcPts val="1000"/>
              </a:spcBef>
              <a:buSzPct val="100000"/>
              <a:defRPr sz="4800"/>
            </a:lvl2pPr>
            <a:lvl3pPr rtl="0">
              <a:spcBef>
                <a:spcPts val="1000"/>
              </a:spcBef>
              <a:buSzPct val="100000"/>
              <a:defRPr sz="4800"/>
            </a:lvl3pPr>
            <a:lvl4pPr rtl="0">
              <a:spcBef>
                <a:spcPts val="1000"/>
              </a:spcBef>
              <a:buSzPct val="100000"/>
              <a:defRPr sz="4800"/>
            </a:lvl4pPr>
            <a:lvl5pPr rtl="0">
              <a:spcBef>
                <a:spcPts val="1000"/>
              </a:spcBef>
              <a:buSzPct val="100000"/>
              <a:defRPr sz="4800"/>
            </a:lvl5pPr>
            <a:lvl6pPr rtl="0">
              <a:spcBef>
                <a:spcPts val="1000"/>
              </a:spcBef>
              <a:buSzPct val="100000"/>
              <a:defRPr sz="4800"/>
            </a:lvl6pPr>
            <a:lvl7pPr rtl="0">
              <a:spcBef>
                <a:spcPts val="1000"/>
              </a:spcBef>
              <a:buSzPct val="100000"/>
              <a:defRPr sz="4800"/>
            </a:lvl7pPr>
            <a:lvl8pPr rtl="0">
              <a:spcBef>
                <a:spcPts val="1000"/>
              </a:spcBef>
              <a:buSzPct val="100000"/>
              <a:defRPr sz="4800"/>
            </a:lvl8pPr>
            <a:lvl9pPr rtl="0">
              <a:spcBef>
                <a:spcPts val="1000"/>
              </a:spcBef>
              <a:buSzPct val="100000"/>
              <a:defRPr sz="4800"/>
            </a:lvl9pPr>
          </a:lstStyle>
          <a:p/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630600" y="3228375"/>
            <a:ext cx="7893000" cy="1274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586720" y="5076900"/>
            <a:ext cx="7970699" cy="66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586720" y="0"/>
            <a:ext cx="7970699" cy="66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sz="3600"/>
            </a:lvl1pPr>
            <a:lvl2pPr rtl="0" algn="ctr">
              <a:spcBef>
                <a:spcPts val="0"/>
              </a:spcBef>
              <a:buSzPct val="100000"/>
              <a:defRPr sz="3600"/>
            </a:lvl2pPr>
            <a:lvl3pPr rtl="0" algn="ctr">
              <a:spcBef>
                <a:spcPts val="0"/>
              </a:spcBef>
              <a:buSzPct val="100000"/>
              <a:defRPr sz="3600"/>
            </a:lvl3pPr>
            <a:lvl4pPr rtl="0" algn="ctr">
              <a:spcBef>
                <a:spcPts val="0"/>
              </a:spcBef>
              <a:buSzPct val="100000"/>
              <a:defRPr sz="3600"/>
            </a:lvl4pPr>
            <a:lvl5pPr rtl="0" algn="ctr">
              <a:spcBef>
                <a:spcPts val="0"/>
              </a:spcBef>
              <a:buSzPct val="100000"/>
              <a:defRPr sz="3600"/>
            </a:lvl5pPr>
            <a:lvl6pPr rtl="0" algn="ctr">
              <a:spcBef>
                <a:spcPts val="0"/>
              </a:spcBef>
              <a:buSzPct val="100000"/>
              <a:defRPr sz="3600"/>
            </a:lvl6pPr>
            <a:lvl7pPr rtl="0" algn="ctr">
              <a:spcBef>
                <a:spcPts val="0"/>
              </a:spcBef>
              <a:buSzPct val="100000"/>
              <a:defRPr sz="3600"/>
            </a:lvl7pPr>
            <a:lvl8pPr rtl="0" algn="ctr">
              <a:spcBef>
                <a:spcPts val="0"/>
              </a:spcBef>
              <a:buSzPct val="100000"/>
              <a:defRPr sz="3600"/>
            </a:lvl8pPr>
            <a:lvl9pPr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4" name="Shape 64"/>
          <p:cNvCxnSpPr/>
          <p:nvPr/>
        </p:nvCxnSpPr>
        <p:spPr>
          <a:xfrm>
            <a:off x="419425" y="1154194"/>
            <a:ext cx="385199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Shape 65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372725"/>
            <a:ext cx="8520599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17800"/>
            <a:ext cx="8520599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education.nationalgeographic.com/topics/geostories/" TargetMode="External"/><Relationship Id="rId4" Type="http://schemas.openxmlformats.org/officeDocument/2006/relationships/hyperlink" Target="http://alliances.nationalgeographic.com/detail/geotours/ednFDB1602C981FEBCD2" TargetMode="External"/><Relationship Id="rId5" Type="http://schemas.openxmlformats.org/officeDocument/2006/relationships/hyperlink" Target="http://education.nationalgeographic.com/topics/mapmaker-kits/" TargetMode="External"/><Relationship Id="rId6" Type="http://schemas.openxmlformats.org/officeDocument/2006/relationships/hyperlink" Target="http://education.nationalgeographic.com/mapping/" TargetMode="External"/><Relationship Id="rId7" Type="http://schemas.openxmlformats.org/officeDocument/2006/relationships/image" Target="../media/image03.gif"/><Relationship Id="rId8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mmsa.info/sites/default/files/ArcGIS%20Online%20Mapping%20Options%20for%20your%20Classroom%20Handout_0.pdf" TargetMode="External"/><Relationship Id="rId4" Type="http://schemas.openxmlformats.org/officeDocument/2006/relationships/hyperlink" Target="https://learn.arcgis.com/en/projects/get-started-with-arcgis-online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salariya.com/wouldnt/pages/wouldnt.html" TargetMode="External"/><Relationship Id="rId4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arcgis.com/home/webmap/viewer.html?webmap=6b85e9e73ad6434d937fd197b2c11b65" TargetMode="External"/><Relationship Id="rId4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arcgis.com/home/" TargetMode="External"/><Relationship Id="rId4" Type="http://schemas.openxmlformats.org/officeDocument/2006/relationships/hyperlink" Target="http://mapmaker.education.nationalgeographic.co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esri.com/connected/explore-materials/#connect-ed-top" TargetMode="External"/><Relationship Id="rId4" Type="http://schemas.openxmlformats.org/officeDocument/2006/relationships/hyperlink" Target="http://www.arcgis.com/home/gallery.html#c=esri&amp;t=maps&amp;o=modified" TargetMode="External"/><Relationship Id="rId5" Type="http://schemas.openxmlformats.org/officeDocument/2006/relationships/hyperlink" Target="http://storymaps.arcgis.com/en/" TargetMode="External"/><Relationship Id="rId6" Type="http://schemas.openxmlformats.org/officeDocument/2006/relationships/image" Target="../media/image03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685800" y="685797"/>
            <a:ext cx="7772400" cy="1298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/>
              <a:t>Alexander the Great meets ArcGIS</a:t>
            </a:r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685800" y="3479425"/>
            <a:ext cx="7772400" cy="166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Tama Nunnelley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SS, Computer, Journalism Teacher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Guntersville Middle School, Guntersville, AL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Operations Manager, Alabama Geographic Alliance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42" name="Shape 42"/>
          <p:cNvSpPr txBox="1"/>
          <p:nvPr/>
        </p:nvSpPr>
        <p:spPr>
          <a:xfrm>
            <a:off x="1163400" y="2069650"/>
            <a:ext cx="5927400" cy="110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</a:rPr>
              <a:t>Another Empire Conquered!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239525" y="205975"/>
            <a:ext cx="85977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MapMaker Interactive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239525" y="1298500"/>
            <a:ext cx="4301399" cy="3781499"/>
          </a:xfrm>
          <a:prstGeom prst="rect">
            <a:avLst/>
          </a:prstGeom>
          <a:ln cap="flat" cmpd="sng" w="762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GeoStories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4"/>
              </a:rPr>
              <a:t>Geo Tours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5"/>
              </a:rPr>
              <a:t>MapMaker Kits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b="1" sz="2400">
              <a:solidFill>
                <a:srgbClr val="007AC2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6"/>
              </a:rPr>
              <a:t>Tutorials and Activities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b="1" sz="2050">
              <a:solidFill>
                <a:srgbClr val="007AC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050">
              <a:solidFill>
                <a:srgbClr val="007AC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5962925" y="1361525"/>
            <a:ext cx="2723699" cy="3564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7850" y="1361525"/>
            <a:ext cx="3618925" cy="335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0925" y="1235450"/>
            <a:ext cx="4444476" cy="36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Sample Plans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Sample Lesson from Minnesota Social Studies Council</a:t>
            </a:r>
          </a:p>
        </p:txBody>
      </p:sp>
      <p:sp>
        <p:nvSpPr>
          <p:cNvPr id="174" name="Shape 174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  <a:ln cap="flat" cmpd="sng" w="381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5 Easy Lesson from ArcGIS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A Final Note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230275" y="1200150"/>
            <a:ext cx="54929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Explore! The Power of maps: Geography Awareness Week Begins!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Ideas/Questions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Contact Me: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tamanunnelley22@gmail.com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5899900" y="1200150"/>
            <a:ext cx="2787299" cy="251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0250" y="1305500"/>
            <a:ext cx="3126549" cy="348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65500" y="123900"/>
            <a:ext cx="4045199" cy="600300"/>
          </a:xfrm>
          <a:prstGeom prst="rect">
            <a:avLst/>
          </a:prstGeom>
          <a:solidFill>
            <a:srgbClr val="1155CC"/>
          </a:solidFill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About Me</a:t>
            </a:r>
          </a:p>
        </p:txBody>
      </p:sp>
      <p:sp>
        <p:nvSpPr>
          <p:cNvPr id="107" name="Shape 107"/>
          <p:cNvSpPr txBox="1"/>
          <p:nvPr>
            <p:ph idx="1" type="subTitle"/>
          </p:nvPr>
        </p:nvSpPr>
        <p:spPr>
          <a:xfrm>
            <a:off x="101350" y="724200"/>
            <a:ext cx="4335899" cy="4318199"/>
          </a:xfrm>
          <a:prstGeom prst="rect">
            <a:avLst/>
          </a:prstGeom>
          <a:solidFill>
            <a:srgbClr val="1155CC"/>
          </a:solidFill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Tama Nunnelley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rtl="0" algn="l">
              <a:spcBef>
                <a:spcPts val="0"/>
              </a:spcBef>
              <a:buNone/>
            </a:pPr>
            <a:r>
              <a:rPr b="1" lang="en" sz="1800"/>
              <a:t>6th-8th Grade SS at Guntersville Middle School, Guntersville, Alabama</a:t>
            </a: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 algn="l">
              <a:spcBef>
                <a:spcPts val="0"/>
              </a:spcBef>
              <a:buNone/>
            </a:pPr>
            <a:r>
              <a:rPr b="1" lang="en" sz="1800"/>
              <a:t>Alabama Geographic Alliance, National Council Geographic Education, Social Studies Council of Alabama, National Council for Social Studies</a:t>
            </a: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 algn="l">
              <a:spcBef>
                <a:spcPts val="0"/>
              </a:spcBef>
              <a:buNone/>
            </a:pPr>
            <a:r>
              <a:rPr b="1" lang="en" sz="1800"/>
              <a:t>Distinguished Geography Teacher- NCGE 2015</a:t>
            </a: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rtl="0" algn="l">
              <a:spcBef>
                <a:spcPts val="0"/>
              </a:spcBef>
              <a:buNone/>
            </a:pPr>
            <a:r>
              <a:rPr b="1" lang="en" sz="1800"/>
              <a:t>National Geographic Certified Educator- NG October 2015</a:t>
            </a:r>
          </a:p>
          <a:p>
            <a:pPr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537" y="961025"/>
            <a:ext cx="2635074" cy="266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4953475" y="4391325"/>
            <a:ext cx="4045199" cy="4734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Geography Awareness Week Coordinator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" sz="2400">
                <a:solidFill>
                  <a:srgbClr val="0000FF"/>
                </a:solidFill>
              </a:rPr>
              <a:t>Alabama Geographic Alliance Technology workshop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" sz="2400">
                <a:solidFill>
                  <a:srgbClr val="0000FF"/>
                </a:solidFill>
              </a:rPr>
              <a:t>Special needs classroom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" sz="2400">
                <a:solidFill>
                  <a:srgbClr val="0000FF"/>
                </a:solidFill>
              </a:rPr>
              <a:t>Incorporation of ELA into SS and CCRS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" sz="2400">
                <a:solidFill>
                  <a:srgbClr val="0000FF"/>
                </a:solidFill>
              </a:rPr>
              <a:t>History meets Nonfiction, low level, reading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" sz="2400">
                <a:solidFill>
                  <a:srgbClr val="0000FF"/>
                </a:solidFill>
              </a:rPr>
              <a:t>History came alive. It became visual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It started with a book!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200150"/>
            <a:ext cx="8354699" cy="3943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http://www.salariya.com/wouldnt/pages/wouldnt.html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3500" y="1200150"/>
            <a:ext cx="3164250" cy="331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It became a map!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algn="ctr">
              <a:spcBef>
                <a:spcPts val="0"/>
              </a:spcBef>
              <a:buNone/>
            </a:pPr>
            <a:r>
              <a:rPr b="1" lang="en" sz="1200" u="sng">
                <a:solidFill>
                  <a:schemeClr val="hlink"/>
                </a:solidFill>
                <a:hlinkClick r:id="rId3"/>
              </a:rPr>
              <a:t>http://www.arcgis.com/home/webmap/viewer.html?webmap=6b85e9e73ad6434d937fd197b2c11b65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100" y="1147199"/>
            <a:ext cx="8517800" cy="340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05975"/>
            <a:ext cx="85314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And, the map became a learning tool!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235450"/>
            <a:ext cx="8229600" cy="355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325" y="1341837"/>
            <a:ext cx="5509077" cy="334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What was achieved?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400" u="sng"/>
              <a:t>Students: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Reading a map/Making a map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Understanding of historical data.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Visualization of historical data.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Primary and secondary source analysis.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Interpretation and representation.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Research, collection, analysis, and citation of sources.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Vital college and career skills.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1800"/>
              <a:t>Collaboration.</a:t>
            </a:r>
          </a:p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400" u="sng"/>
              <a:t>Future Students: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All of previous achievements.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Compare and Contrast changes and developments in historical evidence.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Cartographical thinking.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Modeling of critical learning techniques.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800"/>
              <a:t>Connection to database of resources.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1800"/>
              <a:t>Higher order thinking.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201700" y="205975"/>
            <a:ext cx="87615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algn="ctr">
              <a:spcBef>
                <a:spcPts val="0"/>
              </a:spcBef>
              <a:buNone/>
            </a:pPr>
            <a:r>
              <a:rPr lang="en" sz="3000"/>
              <a:t>How can you use GIS in your classroom?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ArcGIS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2400"/>
              <a:t>(ESRI)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1800">
                <a:solidFill>
                  <a:srgbClr val="4D4D4D"/>
                </a:solidFill>
                <a:highlight>
                  <a:srgbClr val="FFFFFF"/>
                </a:highlight>
              </a:rPr>
              <a:t>Free online mapping tools and activities for your school.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4D4D4D"/>
                </a:solidFill>
                <a:highlight>
                  <a:srgbClr val="FFFFFF"/>
                </a:highlight>
              </a:rPr>
              <a:t>“A variety of subject-focused, standards-based instructional materials is available to enhance inquiry-based learning with students. All activities are free and completely online.” They are offered through the ConnectEd Initiative.</a:t>
            </a:r>
          </a:p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u="sng">
                <a:solidFill>
                  <a:schemeClr val="hlink"/>
                </a:solidFill>
                <a:hlinkClick r:id="rId4"/>
              </a:rPr>
              <a:t>Mapmaker Interactive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2400"/>
              <a:t>(National Geographic)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>
                <a:highlight>
                  <a:srgbClr val="FFFFFF"/>
                </a:highlight>
              </a:rPr>
              <a:t>“A new feature on the </a:t>
            </a:r>
            <a:r>
              <a:rPr lang="en" sz="1800"/>
              <a:t>MapMaker Interactive</a:t>
            </a:r>
            <a:r>
              <a:rPr lang="en" sz="1800">
                <a:highlight>
                  <a:srgbClr val="FFFFFF"/>
                </a:highlight>
              </a:rPr>
              <a:t> gives you the ability to create your own set of bookmarks, or a geotour, that you can save and share with the world.”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239525" y="205975"/>
            <a:ext cx="85977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ArcGIS Online Instructional Activities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90800" y="1288400"/>
            <a:ext cx="4060800" cy="3725699"/>
          </a:xfrm>
          <a:prstGeom prst="rect">
            <a:avLst/>
          </a:prstGeom>
          <a:ln cap="flat" cmpd="sng" w="76200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Inquiry with Maps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b="1">
              <a:solidFill>
                <a:srgbClr val="007AC2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4"/>
              </a:rPr>
              <a:t>Gallery Maps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b="1">
              <a:solidFill>
                <a:srgbClr val="007AC2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5"/>
              </a:rPr>
              <a:t>Story Maps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2050">
              <a:solidFill>
                <a:srgbClr val="007AC2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50">
              <a:solidFill>
                <a:srgbClr val="007AC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0525" y="1361525"/>
            <a:ext cx="3896249" cy="335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